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3"/>
    <p:sldId id="285" r:id="rId4"/>
    <p:sldId id="257" r:id="rId5"/>
    <p:sldId id="286" r:id="rId6"/>
    <p:sldId id="258" r:id="rId7"/>
    <p:sldId id="262" r:id="rId8"/>
    <p:sldId id="263" r:id="rId9"/>
    <p:sldId id="265" r:id="rId10"/>
    <p:sldId id="264" r:id="rId11"/>
    <p:sldId id="266" r:id="rId12"/>
    <p:sldId id="268" r:id="rId13"/>
    <p:sldId id="287" r:id="rId14"/>
    <p:sldId id="267" r:id="rId15"/>
    <p:sldId id="270" r:id="rId16"/>
    <p:sldId id="275" r:id="rId17"/>
    <p:sldId id="288" r:id="rId18"/>
    <p:sldId id="289" r:id="rId19"/>
    <p:sldId id="290" r:id="rId20"/>
    <p:sldId id="273" r:id="rId21"/>
    <p:sldId id="291" r:id="rId22"/>
    <p:sldId id="292" r:id="rId23"/>
    <p:sldId id="298" r:id="rId24"/>
    <p:sldId id="294" r:id="rId25"/>
    <p:sldId id="271" r:id="rId26"/>
    <p:sldId id="299" r:id="rId27"/>
    <p:sldId id="300" r:id="rId28"/>
    <p:sldId id="301" r:id="rId29"/>
    <p:sldId id="305" r:id="rId30"/>
    <p:sldId id="331" r:id="rId31"/>
    <p:sldId id="304" r:id="rId32"/>
    <p:sldId id="306" r:id="rId33"/>
    <p:sldId id="322" r:id="rId34"/>
    <p:sldId id="307" r:id="rId35"/>
    <p:sldId id="323" r:id="rId36"/>
    <p:sldId id="324" r:id="rId37"/>
    <p:sldId id="308" r:id="rId38"/>
    <p:sldId id="309" r:id="rId39"/>
    <p:sldId id="325" r:id="rId40"/>
    <p:sldId id="332" r:id="rId41"/>
    <p:sldId id="312" r:id="rId42"/>
    <p:sldId id="259" r:id="rId43"/>
  </p:sldIdLst>
  <p:sldSz cx="24384000" cy="13716000"/>
  <p:notesSz cx="6858000" cy="9144000"/>
  <p:embeddedFontLst>
    <p:embeddedFont>
      <p:font typeface="华文宋体" panose="02010600040101010101" pitchFamily="2" charset="-122"/>
      <p:regular r:id="rId4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B4C1"/>
    <a:srgbClr val="163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XXXXX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752481" y="4823377"/>
            <a:ext cx="4268883" cy="13040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8000">
                <a:solidFill>
                  <a:srgbClr val="3A5BAE"/>
                </a:solidFill>
              </a:defRPr>
            </a:lvl1pPr>
          </a:lstStyle>
          <a:p>
            <a:r>
              <a:t>XXXXX</a:t>
            </a:r>
          </a:p>
        </p:txBody>
      </p:sp>
      <p:sp>
        <p:nvSpPr>
          <p:cNvPr id="12" name="XXXX-XXXX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020288" y="6565931"/>
            <a:ext cx="3733268" cy="9078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>
                <a:solidFill>
                  <a:srgbClr val="76C2CE"/>
                </a:solidFill>
              </a:defRPr>
            </a:lvl1pPr>
          </a:lstStyle>
          <a:p>
            <a:r>
              <a:t>XXXX-XXXX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XXXXXXXXX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826766" y="5829897"/>
            <a:ext cx="4688588" cy="10192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XXXXXXXXX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Xxxxxxxxxx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58661" y="1142449"/>
            <a:ext cx="3606801" cy="8578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000">
                <a:solidFill>
                  <a:srgbClr val="5E5E5E"/>
                </a:solidFill>
              </a:defRPr>
            </a:lvl1pPr>
          </a:lstStyle>
          <a:p>
            <a:r>
              <a:t>Xxxxxxxxxx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HANKS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052432" y="6081748"/>
            <a:ext cx="5120069" cy="15525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9500">
                <a:solidFill>
                  <a:srgbClr val="FFFFFF"/>
                </a:solidFill>
              </a:defRPr>
            </a:lvl1pPr>
          </a:lstStyle>
          <a:p>
            <a:r>
              <a:t>THANKS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Presentation Subtitle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XXXXXX"/>
          <p:cNvSpPr txBox="1">
            <a:spLocks noGrp="1"/>
          </p:cNvSpPr>
          <p:nvPr>
            <p:ph type="body" idx="21"/>
          </p:nvPr>
        </p:nvSpPr>
        <p:spPr>
          <a:xfrm>
            <a:off x="1334135" y="3543935"/>
            <a:ext cx="10748645" cy="1829435"/>
          </a:xfrm>
          <a:prstGeom prst="rect">
            <a:avLst/>
          </a:prstGeom>
        </p:spPr>
        <p:txBody>
          <a:bodyPr/>
          <a:lstStyle/>
          <a:p>
            <a:r>
              <a:rPr lang="zh-CN"/>
              <a:t>软件企业工作性实践</a:t>
            </a:r>
            <a:endParaRPr lang="zh-CN"/>
          </a:p>
        </p:txBody>
      </p:sp>
      <p:sp>
        <p:nvSpPr>
          <p:cNvPr id="47" name="XXXX-XXXX"/>
          <p:cNvSpPr txBox="1">
            <a:spLocks noGrp="1"/>
          </p:cNvSpPr>
          <p:nvPr>
            <p:ph type="body" idx="22"/>
          </p:nvPr>
        </p:nvSpPr>
        <p:spPr>
          <a:xfrm>
            <a:off x="2038350" y="5373370"/>
            <a:ext cx="4043680" cy="116586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/>
              <a:t>姓名：胡勇</a:t>
            </a:r>
            <a:endParaRPr lang="zh-CN"/>
          </a:p>
        </p:txBody>
      </p:sp>
      <p:sp>
        <p:nvSpPr>
          <p:cNvPr id="2" name="XXXX-XXXX"/>
          <p:cNvSpPr txBox="1"/>
          <p:nvPr/>
        </p:nvSpPr>
        <p:spPr>
          <a:xfrm>
            <a:off x="2038985" y="8500745"/>
            <a:ext cx="10440035" cy="10369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400" b="0" i="0" u="none" strike="noStrike" cap="none" spc="0" baseline="0">
                <a:solidFill>
                  <a:srgbClr val="76C2CE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zh-CN"/>
              <a:t>时间：</a:t>
            </a:r>
            <a:r>
              <a:rPr lang="en-US" altLang="zh-CN"/>
              <a:t>2021.07.07 - 2022.01.08</a:t>
            </a:r>
            <a:endParaRPr lang="en-US" altLang="zh-CN"/>
          </a:p>
        </p:txBody>
      </p:sp>
      <p:sp>
        <p:nvSpPr>
          <p:cNvPr id="4" name="XXXX-XXXX"/>
          <p:cNvSpPr txBox="1"/>
          <p:nvPr/>
        </p:nvSpPr>
        <p:spPr>
          <a:xfrm>
            <a:off x="2038985" y="9954260"/>
            <a:ext cx="16145510" cy="10363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400" b="0" i="0" u="none" strike="noStrike" cap="none" spc="0" baseline="0">
                <a:solidFill>
                  <a:srgbClr val="76C2CE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zh-CN"/>
              <a:t>岗位：研发和工程架构部门</a:t>
            </a:r>
            <a:r>
              <a:rPr lang="en-US" altLang="zh-CN"/>
              <a:t> </a:t>
            </a:r>
            <a:r>
              <a:rPr lang="zh-CN" altLang="en-US"/>
              <a:t>前端开发工程师</a:t>
            </a:r>
            <a:endParaRPr lang="zh-CN" altLang="en-US"/>
          </a:p>
        </p:txBody>
      </p:sp>
      <p:sp>
        <p:nvSpPr>
          <p:cNvPr id="3" name="XXXX-XXXX"/>
          <p:cNvSpPr txBox="1"/>
          <p:nvPr/>
        </p:nvSpPr>
        <p:spPr>
          <a:xfrm>
            <a:off x="2038350" y="11407140"/>
            <a:ext cx="16145510" cy="10363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400" b="0" i="0" u="none" strike="noStrike" cap="none" spc="0" baseline="0">
                <a:solidFill>
                  <a:srgbClr val="76C2CE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zh-CN"/>
              <a:t>汇报：</a:t>
            </a:r>
            <a:r>
              <a:rPr lang="en-US" altLang="zh-CN"/>
              <a:t>2022.04.28</a:t>
            </a:r>
            <a:endParaRPr lang="en-US" altLang="zh-CN"/>
          </a:p>
        </p:txBody>
      </p:sp>
      <p:sp>
        <p:nvSpPr>
          <p:cNvPr id="5" name="XXXX-XXXX"/>
          <p:cNvSpPr txBox="1">
            <a:spLocks noGrp="1"/>
          </p:cNvSpPr>
          <p:nvPr/>
        </p:nvSpPr>
        <p:spPr>
          <a:xfrm>
            <a:off x="2038985" y="6918325"/>
            <a:ext cx="11691620" cy="121793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400" b="0" i="0" u="none" strike="noStrike" cap="none" spc="0" baseline="0">
                <a:solidFill>
                  <a:srgbClr val="76C2CE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algn="l"/>
            <a:r>
              <a:rPr lang="zh-CN"/>
              <a:t>校外导师：包卓娜</a:t>
            </a:r>
            <a:r>
              <a:rPr lang="en-US" altLang="zh-CN"/>
              <a:t>  </a:t>
            </a:r>
            <a:r>
              <a:rPr lang="zh-CN" altLang="en-US"/>
              <a:t>校内导师：张德军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ByteTec</a:t>
            </a:r>
            <a:r>
              <a:rPr lang="en-US" altLang="zh-CN" dirty="0"/>
              <a:t>h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308100" y="4709160"/>
            <a:ext cx="9415780" cy="6000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Songti SC Bold" panose="02010600040101010101" charset="-122"/>
              </a:rPr>
              <a:t>产品简介：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Songti SC" panose="02010600040101010101" charset="-122"/>
                <a:ea typeface="Songti SC" panose="02010600040101010101" charset="-122"/>
              </a:rPr>
              <a:t>字节跳动技术社区</a:t>
            </a:r>
            <a:r>
              <a:rPr lang="zh-CN" altLang="en-US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Songti SC Bold" panose="02010600040101010101" charset="-122"/>
              </a:rPr>
              <a:t>“ByteTech”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Songti SC" panose="02010600040101010101" charset="-122"/>
                <a:ea typeface="Songti SC" panose="02010600040101010101" charset="-122"/>
              </a:rPr>
              <a:t>，面向技术同学内部交流和信息共享的技术平台，提供全量的技术资源池，鼓励技术同学交流和创作，激活内部技术氛围，拓宽技术同学的技术视野提升技术段位。</a:t>
            </a:r>
            <a:endParaRPr lang="zh-CN" altLang="en-US" sz="3200" b="1" dirty="0">
              <a:solidFill>
                <a:srgbClr val="202122"/>
              </a:solidFill>
              <a:uFillTx/>
              <a:latin typeface="Times New Roman Bold" panose="02020603050405020304" charset="0"/>
              <a:ea typeface="Songti SC Bold" panose="02010600040101010101" charset="-122"/>
            </a:endParaRPr>
          </a:p>
          <a:p>
            <a:pPr algn="l">
              <a:lnSpc>
                <a:spcPct val="150000"/>
              </a:lnSpc>
            </a:pPr>
            <a:endParaRPr lang="zh-CN" altLang="en-US" sz="3200" b="1" dirty="0">
              <a:solidFill>
                <a:srgbClr val="202122"/>
              </a:solidFill>
              <a:uFillTx/>
              <a:latin typeface="Times New Roman Bold" panose="02020603050405020304" charset="0"/>
              <a:ea typeface="Songti SC Bold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Songti SC Bold" panose="02010600040101010101" charset="-122"/>
              </a:rPr>
              <a:t>参与工作：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Songti SC" panose="02010600040101010101" charset="-122"/>
                <a:ea typeface="Songti SC" panose="02010600040101010101" charset="-122"/>
              </a:rPr>
              <a:t>负责</a:t>
            </a:r>
            <a:r>
              <a:rPr lang="en-US" altLang="zh-CN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Songti SC Bold" panose="02010600040101010101" charset="-122"/>
              </a:rPr>
              <a:t>ByteTech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Songti SC" panose="02010600040101010101" charset="-122"/>
                <a:ea typeface="Songti SC" panose="02010600040101010101" charset="-122"/>
              </a:rPr>
              <a:t>的版本迭代和维护</a:t>
            </a:r>
            <a:r>
              <a:rPr lang="zh-CN" altLang="en-US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Songti SC Bold" panose="02010600040101010101" charset="-122"/>
              </a:rPr>
              <a:t>。</a:t>
            </a:r>
            <a:endParaRPr lang="zh-CN" altLang="en-US" sz="3200" b="1" dirty="0">
              <a:solidFill>
                <a:srgbClr val="202122"/>
              </a:solidFill>
              <a:uFillTx/>
              <a:latin typeface="Times New Roman Bold" panose="02020603050405020304" charset="0"/>
              <a:ea typeface="Songti SC Bold" panose="02010600040101010101" charset="-122"/>
            </a:endParaRPr>
          </a:p>
          <a:p>
            <a:pPr algn="l">
              <a:lnSpc>
                <a:spcPct val="150000"/>
              </a:lnSpc>
            </a:pPr>
            <a:endParaRPr lang="zh-CN" altLang="en-US" sz="3200" b="1" dirty="0">
              <a:solidFill>
                <a:srgbClr val="202122"/>
              </a:solidFill>
              <a:uFillTx/>
              <a:latin typeface="Times New Roman Bold" panose="02020603050405020304" charset="0"/>
              <a:ea typeface="Songti SC Bold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5114" y="4709059"/>
            <a:ext cx="9721312" cy="5432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Boot</a:t>
            </a:r>
            <a:r>
              <a:rPr lang="en-US" altLang="zh-CN" dirty="0"/>
              <a:t>Camp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327785" y="4766310"/>
            <a:ext cx="9415780" cy="4523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02122"/>
                </a:solidFill>
                <a:uFillTx/>
                <a:latin typeface="Songti SC Bold" panose="02010600040101010101" charset="-122"/>
                <a:ea typeface="Songti SC Bold" panose="02010600040101010101" charset="-122"/>
              </a:rPr>
              <a:t>产品简介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：字节跳动新人系统“</a:t>
            </a:r>
            <a:r>
              <a:rPr lang="en-US" altLang="zh-CN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宋体-简" panose="02010600040101010101" charset="-122"/>
                <a:cs typeface="Times New Roman Bold" panose="02020603050405020304" charset="0"/>
              </a:rPr>
              <a:t>BootCamp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”，面向新同学的内部学习平台，提供定制的学习资源和</a:t>
            </a:r>
            <a:r>
              <a:rPr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Mentor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指导服务，帮助新同学快速</a:t>
            </a:r>
            <a:r>
              <a:rPr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Landing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。</a:t>
            </a:r>
            <a:endParaRPr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</a:pPr>
            <a:endParaRPr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02122"/>
                </a:solidFill>
                <a:uFillTx/>
                <a:latin typeface="Songti SC Bold" panose="02010600040101010101" charset="-122"/>
                <a:ea typeface="Songti SC Bold" panose="02010600040101010101" charset="-122"/>
              </a:rPr>
              <a:t>参与工作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：参与</a:t>
            </a:r>
            <a:r>
              <a:rPr lang="en-US" altLang="zh-CN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宋体-简" panose="02010600040101010101" charset="-122"/>
                <a:cs typeface="Times New Roman Bold" panose="02020603050405020304" charset="0"/>
              </a:rPr>
              <a:t>BootCamp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系统的重构。</a:t>
            </a:r>
            <a:endParaRPr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</a:pPr>
            <a:endParaRPr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3" name="图片 -2147482592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0555" y="2269490"/>
            <a:ext cx="10213340" cy="8865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稀土</a:t>
            </a:r>
            <a:r>
              <a:rPr lang="zh-CN" altLang="en-US" dirty="0"/>
              <a:t>掘金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08100" y="4709160"/>
            <a:ext cx="11420475" cy="673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02122"/>
                </a:solidFill>
                <a:uFillTx/>
                <a:latin typeface="Songti SC Bold" panose="02010600040101010101" charset="-122"/>
                <a:ea typeface="Songti SC Bold" panose="02010600040101010101" charset="-122"/>
              </a:rPr>
              <a:t>产品简介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：掘金是一个帮助开发者成长的社区，是给开发者用的 </a:t>
            </a:r>
            <a:r>
              <a:rPr lang="zh-CN" altLang="en-US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宋体-简" panose="02010600040101010101" charset="-122"/>
                <a:cs typeface="Times New Roman Bold" panose="02020603050405020304" charset="0"/>
              </a:rPr>
              <a:t>Hacker News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，给设计师用的 </a:t>
            </a:r>
            <a:r>
              <a:rPr lang="zh-CN" altLang="en-US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宋体-简" panose="02010600040101010101" charset="-122"/>
                <a:cs typeface="Times New Roman Bold" panose="02020603050405020304" charset="0"/>
              </a:rPr>
              <a:t>Designer News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，和给产品经理用的</a:t>
            </a:r>
            <a:r>
              <a:rPr lang="zh-CN" altLang="en-US" sz="3200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宋体-简" panose="02010600040101010101" charset="-122"/>
                <a:cs typeface="Times New Roman Bold" panose="02020603050405020304" charset="0"/>
              </a:rPr>
              <a:t> Medium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。用户每天都可以在这里找到技术世界的头条内容。与此同时，掘金内还有沸点、掘金翻译计划、线下活动、专栏文章等内容。即使你是 </a:t>
            </a:r>
            <a:r>
              <a:rPr lang="zh-CN" altLang="en-US" sz="3200" b="1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GitHub、StackOverflow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、开源中国的用户，我们相信你也可以在这里有所收获。</a:t>
            </a:r>
            <a:endParaRPr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</a:pPr>
            <a:endParaRPr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02122"/>
                </a:solidFill>
                <a:uFillTx/>
                <a:latin typeface="Songti SC Bold" panose="02010600040101010101" charset="-122"/>
                <a:ea typeface="Songti SC Bold" panose="02010600040101010101" charset="-122"/>
              </a:rPr>
              <a:t>参与工作</a:t>
            </a:r>
            <a:r>
              <a:rPr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：参与《掘金代码编辑器》技术项目。</a:t>
            </a:r>
            <a:endParaRPr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</a:pPr>
            <a:endParaRPr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41985" y="4709160"/>
            <a:ext cx="10316210" cy="6000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03 </a:t>
            </a:r>
            <a:r>
              <a:rPr lang="zh-CN" altLang="en-US" dirty="0"/>
              <a:t>实习过程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xfrm>
            <a:off x="958661" y="1142449"/>
            <a:ext cx="3606801" cy="857881"/>
          </a:xfrm>
          <a:prstGeom prst="rect">
            <a:avLst/>
          </a:prstGeom>
        </p:spPr>
        <p:txBody>
          <a:bodyPr/>
          <a:lstStyle/>
          <a:p>
            <a:r>
              <a:rPr lang="zh-CN" dirty="0"/>
              <a:t>日常</a:t>
            </a:r>
            <a:r>
              <a:rPr lang="zh-CN" dirty="0"/>
              <a:t>表现</a:t>
            </a:r>
            <a:endParaRPr lang="zh-CN" dirty="0"/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590836" y="4002768"/>
            <a:ext cx="12732678" cy="747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遵守规章制度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按照公司入职流程，按时完成公司入职引导视频。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按照部门入职流程，了解部门相关信息。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按照团队入职流程，学习新人Landing手册，并且完善和补充新人Landing手册。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 履行职业道德规范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不迟到、不早退、保质保量完成相应的工作任务。（工作时间：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11:00 - 21:00 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午休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2h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）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严格遵守公司《员工行为手册》，不做有损公司名誉和利益的事情。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437640" y="2849880"/>
            <a:ext cx="19253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代码量</a:t>
            </a:r>
            <a:endParaRPr kumimoji="0" lang="zh-CN" altLang="en-US" sz="3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" name="图片 -2147482624" descr="表格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0990" y="4205605"/>
            <a:ext cx="16162020" cy="761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r>
              <a:rPr lang="zh-CN" dirty="0"/>
              <a:t>工作任务完成</a:t>
            </a:r>
            <a:r>
              <a:rPr lang="zh-CN" dirty="0"/>
              <a:t>情况</a:t>
            </a:r>
            <a:endParaRPr lang="zh-CN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437640" y="2849880"/>
            <a:ext cx="127635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需求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r>
              <a:rPr lang="zh-CN" dirty="0"/>
              <a:t>工作任务完成</a:t>
            </a:r>
            <a:r>
              <a:rPr lang="zh-CN" dirty="0"/>
              <a:t>情况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4150360"/>
            <a:ext cx="8052435" cy="4841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305" y="1330325"/>
            <a:ext cx="7698740" cy="10777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r>
              <a:rPr lang="zh-CN" dirty="0"/>
              <a:t>工作任务完成</a:t>
            </a:r>
            <a:r>
              <a:rPr lang="zh-CN" dirty="0"/>
              <a:t>情况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605" y="2229485"/>
            <a:ext cx="7424420" cy="10228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990" y="1142365"/>
            <a:ext cx="7748905" cy="10690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r>
              <a:rPr lang="zh-CN" dirty="0"/>
              <a:t>工作任务完成</a:t>
            </a:r>
            <a:r>
              <a:rPr lang="zh-CN" dirty="0"/>
              <a:t>情况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605" y="2229485"/>
            <a:ext cx="7424420" cy="10228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990" y="1142365"/>
            <a:ext cx="7748905" cy="10690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5665" y="3650615"/>
            <a:ext cx="9703435" cy="5403215"/>
          </a:xfrm>
          <a:prstGeom prst="rect">
            <a:avLst/>
          </a:prstGeom>
        </p:spPr>
      </p:pic>
      <p:sp>
        <p:nvSpPr>
          <p:cNvPr id="5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r>
              <a:rPr lang="zh-CN" dirty="0"/>
              <a:t>工作任务完成</a:t>
            </a:r>
            <a:r>
              <a:rPr lang="zh-CN" dirty="0"/>
              <a:t>情况</a:t>
            </a:r>
            <a:endParaRPr lang="zh-CN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dirty="0"/>
              <a:t>目录</a:t>
            </a:r>
            <a:endParaRPr lang="zh-CN" dirty="0"/>
          </a:p>
        </p:txBody>
      </p:sp>
      <p:sp>
        <p:nvSpPr>
          <p:cNvPr id="23" name="文本框 22"/>
          <p:cNvSpPr txBox="1"/>
          <p:nvPr/>
        </p:nvSpPr>
        <p:spPr>
          <a:xfrm>
            <a:off x="2613025" y="3507105"/>
            <a:ext cx="1036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strike="noStrike" kern="1200" cap="none" spc="0" normalizeH="0" baseline="0" noProof="0" dirty="0">
                <a:ln>
                  <a:noFill/>
                </a:ln>
                <a:solidFill>
                  <a:srgbClr val="002552"/>
                </a:solidFill>
                <a:effectLst/>
                <a:uLnTx/>
                <a:uFillTx/>
                <a:latin typeface="宋体" charset="0"/>
                <a:ea typeface="宋体" charset="0"/>
                <a:cs typeface="+mn-cs"/>
              </a:rPr>
              <a:t>01</a:t>
            </a:r>
            <a:endParaRPr kumimoji="0" lang="zh-CN" altLang="en-US" sz="4800" b="0" i="0" strike="noStrike" kern="1200" cap="none" spc="0" normalizeH="0" baseline="0" noProof="0" dirty="0">
              <a:ln>
                <a:noFill/>
              </a:ln>
              <a:solidFill>
                <a:srgbClr val="002552"/>
              </a:solidFill>
              <a:effectLst/>
              <a:uLnTx/>
              <a:uFillTx/>
              <a:latin typeface="宋体" charset="0"/>
              <a:ea typeface="宋体" charset="0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8140" y="3488690"/>
            <a:ext cx="3679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实习目的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宋体" charset="0"/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92000" y="3525520"/>
            <a:ext cx="1036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strike="noStrike" kern="1200" cap="none" spc="0" normalizeH="0" baseline="0" noProof="0" dirty="0">
                <a:ln>
                  <a:noFill/>
                </a:ln>
                <a:solidFill>
                  <a:srgbClr val="002552"/>
                </a:solidFill>
                <a:effectLst/>
                <a:uLnTx/>
                <a:uFillTx/>
                <a:latin typeface="宋体" charset="0"/>
                <a:ea typeface="宋体" charset="0"/>
                <a:cs typeface="+mn-cs"/>
              </a:rPr>
              <a:t>02</a:t>
            </a:r>
            <a:endParaRPr kumimoji="0" lang="zh-CN" altLang="en-US" sz="4800" b="0" i="0" strike="noStrike" kern="1200" cap="none" spc="0" normalizeH="0" baseline="0" noProof="0" dirty="0">
              <a:ln>
                <a:noFill/>
              </a:ln>
              <a:solidFill>
                <a:srgbClr val="002552"/>
              </a:solidFill>
              <a:effectLst/>
              <a:uLnTx/>
              <a:uFillTx/>
              <a:latin typeface="宋体" charset="0"/>
              <a:ea typeface="宋体" charset="0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47115" y="3507105"/>
            <a:ext cx="4530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单位和产品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简介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宋体" charset="0"/>
              <a:ea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13025" y="6819265"/>
            <a:ext cx="1036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strike="noStrike" kern="1200" cap="none" spc="0" normalizeH="0" baseline="0" noProof="0" dirty="0">
                <a:ln>
                  <a:noFill/>
                </a:ln>
                <a:solidFill>
                  <a:srgbClr val="002552"/>
                </a:solidFill>
                <a:effectLst/>
                <a:uLnTx/>
                <a:uFillTx/>
                <a:latin typeface="宋体" charset="0"/>
                <a:ea typeface="宋体" charset="0"/>
                <a:cs typeface="+mn-cs"/>
              </a:rPr>
              <a:t>03</a:t>
            </a:r>
            <a:endParaRPr kumimoji="0" lang="zh-CN" altLang="en-US" sz="4800" b="0" i="0" strike="noStrike" kern="1200" cap="none" spc="0" normalizeH="0" baseline="0" noProof="0" dirty="0">
              <a:ln>
                <a:noFill/>
              </a:ln>
              <a:solidFill>
                <a:srgbClr val="002552"/>
              </a:solidFill>
              <a:effectLst/>
              <a:uLnTx/>
              <a:uFillTx/>
              <a:latin typeface="宋体" charset="0"/>
              <a:ea typeface="宋体" charset="0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8140" y="6800850"/>
            <a:ext cx="3679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实习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过程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宋体" charset="0"/>
              <a:ea typeface="宋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192000" y="6800850"/>
            <a:ext cx="1036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strike="noStrike" kern="1200" cap="none" spc="0" normalizeH="0" baseline="0" noProof="0" dirty="0">
                <a:ln>
                  <a:noFill/>
                </a:ln>
                <a:solidFill>
                  <a:srgbClr val="002552"/>
                </a:solidFill>
                <a:effectLst/>
                <a:uLnTx/>
                <a:uFillTx/>
                <a:latin typeface="宋体" charset="0"/>
                <a:ea typeface="宋体" charset="0"/>
                <a:cs typeface="+mn-cs"/>
              </a:rPr>
              <a:t>04</a:t>
            </a:r>
            <a:endParaRPr kumimoji="0" lang="zh-CN" altLang="en-US" sz="4800" b="0" i="0" strike="noStrike" kern="1200" cap="none" spc="0" normalizeH="0" baseline="0" noProof="0" dirty="0">
              <a:ln>
                <a:noFill/>
              </a:ln>
              <a:solidFill>
                <a:srgbClr val="002552"/>
              </a:solidFill>
              <a:effectLst/>
              <a:uLnTx/>
              <a:uFillTx/>
              <a:latin typeface="宋体" charset="0"/>
              <a:ea typeface="宋体" charset="0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747115" y="6782435"/>
            <a:ext cx="3679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开发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流程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宋体" charset="0"/>
              <a:ea typeface="宋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192000" y="10111740"/>
            <a:ext cx="1036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strike="noStrike" kern="1200" cap="none" spc="0" normalizeH="0" baseline="0" noProof="0" dirty="0">
                <a:ln>
                  <a:noFill/>
                </a:ln>
                <a:solidFill>
                  <a:srgbClr val="002552"/>
                </a:solidFill>
                <a:effectLst/>
                <a:uLnTx/>
                <a:uFillTx/>
                <a:latin typeface="宋体" charset="0"/>
                <a:ea typeface="宋体" charset="0"/>
                <a:cs typeface="+mn-cs"/>
              </a:rPr>
              <a:t>06</a:t>
            </a:r>
            <a:endParaRPr kumimoji="0" lang="zh-CN" altLang="en-US" sz="4800" b="0" i="0" strike="noStrike" kern="1200" cap="none" spc="0" normalizeH="0" baseline="0" noProof="0" dirty="0">
              <a:ln>
                <a:noFill/>
              </a:ln>
              <a:solidFill>
                <a:srgbClr val="002552"/>
              </a:solidFill>
              <a:effectLst/>
              <a:uLnTx/>
              <a:uFillTx/>
              <a:latin typeface="宋体" charset="0"/>
              <a:ea typeface="宋体" charset="0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747115" y="10093325"/>
            <a:ext cx="3679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总结与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收获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宋体" charset="0"/>
              <a:ea typeface="宋体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13025" y="10131425"/>
            <a:ext cx="1036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strike="noStrike" kern="1200" cap="none" spc="0" normalizeH="0" baseline="0" noProof="0" dirty="0">
                <a:ln>
                  <a:noFill/>
                </a:ln>
                <a:solidFill>
                  <a:srgbClr val="002552"/>
                </a:solidFill>
                <a:effectLst/>
                <a:uLnTx/>
                <a:uFillTx/>
                <a:latin typeface="宋体" charset="0"/>
                <a:ea typeface="宋体" charset="0"/>
                <a:cs typeface="+mn-cs"/>
              </a:rPr>
              <a:t>05</a:t>
            </a:r>
            <a:endParaRPr kumimoji="0" lang="zh-CN" altLang="en-US" sz="4800" b="0" i="0" strike="noStrike" kern="1200" cap="none" spc="0" normalizeH="0" baseline="0" noProof="0" dirty="0">
              <a:ln>
                <a:noFill/>
              </a:ln>
              <a:solidFill>
                <a:srgbClr val="002552"/>
              </a:solidFill>
              <a:effectLst/>
              <a:uLnTx/>
              <a:uFillTx/>
              <a:latin typeface="宋体" charset="0"/>
              <a:ea typeface="宋体" charset="0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68140" y="10113010"/>
            <a:ext cx="3679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问题与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</a:rPr>
              <a:t>困难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宋体" charset="0"/>
              <a:ea typeface="宋体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r>
              <a:rPr lang="zh-CN" dirty="0"/>
              <a:t>工作任务完成</a:t>
            </a:r>
            <a:r>
              <a:rPr lang="zh-CN" dirty="0"/>
              <a:t>情况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实践阶段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1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：初学阶段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342390" y="4385945"/>
            <a:ext cx="10995025" cy="52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1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、学习新人入职道德规范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视频。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2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、直播观看字节跳动企业文化“字节范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儿”。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3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、学习字节的基础架构工具（例如：字节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云）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4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、完成相应的课程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测试。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2220" y="2663190"/>
            <a:ext cx="9323705" cy="6990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r>
              <a:rPr lang="zh-CN" dirty="0"/>
              <a:t>工作任务完成</a:t>
            </a:r>
            <a:r>
              <a:rPr lang="zh-CN" dirty="0"/>
              <a:t>情况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实践阶段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2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：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入门阶段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342390" y="4385945"/>
            <a:ext cx="10995025" cy="67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1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、熟悉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ByteTech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的技术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栈。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2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、学习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React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官方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文档。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3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、学习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TypeScript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官方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文档。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4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、熟悉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ByteTech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项目的工程目录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结构。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5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、根据自己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Landing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的过程、补充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ByteTech Landing 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文档。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3135610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实践阶段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3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：小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成阶段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13135610" y="4385945"/>
            <a:ext cx="9849485" cy="67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1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、完成简单的需求《国际化双语补充》（添加两个文章链接），熟悉需求评审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-&gt;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上线的整个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流程。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2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、完成《年中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Bytetech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平台贡献报告》需求，初步调研其他产品分享功能，了解如何通过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Figma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进行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切图。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3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、完成《飞书投稿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MVP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》需求，掌握基本的协同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开发。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r>
              <a:rPr lang="zh-CN" dirty="0"/>
              <a:t>工作任务完成</a:t>
            </a:r>
            <a:r>
              <a:rPr lang="zh-CN" dirty="0"/>
              <a:t>情况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实践阶段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4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：熟悉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阶段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342390" y="4385945"/>
            <a:ext cx="10995025" cy="67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1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、完成《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Starling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流程自动化》需求，掌握项目依赖升级的办法，并且提高他人的沟通能力。（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OnCall Starling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值班）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2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、完成《积分体系三期：勋章、等级》需求，加强单独与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PM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（产品经理）和后端的沟通能力，以及和测试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Battle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的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能力。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3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、完成《移动端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H5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适配》需求，熟悉移动端适配的技术，提高自己代码的抽象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能力。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3135610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实践阶段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5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：大成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阶段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13135610" y="4385945"/>
            <a:ext cx="9849485" cy="67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1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、完成《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BootCamp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系统重构》的“倒排”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 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需求，提高前端工程化能力。并且通过阅读大量源代码，保证代码的质量，基本达到组内的代码规范。此外，“倒排”需求的三天一迭代，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极大提高我的抗压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能力。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2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、参加《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BootCamp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捉虫大赛》，提高定位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Bug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的速度，降低修改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Bug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的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时间。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r>
              <a:rPr lang="zh-CN" dirty="0"/>
              <a:t>工作任务完成</a:t>
            </a:r>
            <a:r>
              <a:rPr lang="zh-CN" dirty="0"/>
              <a:t>情况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实践阶段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6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：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熟练阶段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342390" y="4385945"/>
            <a:ext cx="11186795" cy="67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1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、参加组内技术项目《掘金代码编辑器》（靠爱发电），了解掘金代码编辑器大致功能，学习一些前沿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技术。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2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、进行组内的技术分享《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Graph-Cut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》（不局限于前端），提高公共场合表达的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能力。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3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、完成《年度创者者评选》需求，了解魔方（第三方能力）的基本开发流程，提高自己的表达能力，和文档沉淀能力。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2" name="图片 1" descr="CFA1EDB67870201CE59B31E395F93E9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0395" y="2210435"/>
            <a:ext cx="10639425" cy="79800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04 </a:t>
            </a:r>
            <a:r>
              <a:rPr lang="zh-CN" altLang="en-US" dirty="0"/>
              <a:t>开发流程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开发</a:t>
            </a:r>
            <a:r>
              <a:rPr lang="zh-CN" dirty="0"/>
              <a:t>流程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1. 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产品需求设计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265555" y="4227195"/>
            <a:ext cx="1945259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市场营销或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HRBP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（对内产品，只有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HRBP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使用）根据用户的反馈，和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PM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（产品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经理）进行产品迭代方向的讨论，一般确定大概的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方向。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3" name="文本框 1"/>
          <p:cNvSpPr txBox="1">
            <a:spLocks noChangeArrowheads="1"/>
          </p:cNvSpPr>
          <p:nvPr/>
        </p:nvSpPr>
        <p:spPr bwMode="auto">
          <a:xfrm>
            <a:off x="1151255" y="7063105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2. 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需求粗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评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1265555" y="8060690"/>
            <a:ext cx="1979485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PM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根据产品需求设计，粗略的确定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需求。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在需求粗评会议上面，会通过飞书云文档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 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过一遍需求（有原型图）。前端开发、后端开发和测试开发根据业务的理解，对需求进行砍掉和修改。同时，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UI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设计师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也会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根据原型图进一步和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PM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，进行交互和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UI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细节的确认。需求粗评后，一般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UI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设计师开始进行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UI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设计，如果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UI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人力紧张，会同开发人员在需求细评后，进行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排期。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开发</a:t>
            </a:r>
            <a:r>
              <a:rPr lang="zh-CN" dirty="0"/>
              <a:t>流程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3. 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需求细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评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265555" y="4227195"/>
            <a:ext cx="1945259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PM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根据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UI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设计图，进一步和前端、后端和测试开发人员确定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需求细节。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需求细评一般都是需求细节的改动，基本不会在这个阶段，进行需求的增删，需求基本都确定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下来。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3" name="文本框 1"/>
          <p:cNvSpPr txBox="1">
            <a:spLocks noChangeArrowheads="1"/>
          </p:cNvSpPr>
          <p:nvPr/>
        </p:nvSpPr>
        <p:spPr bwMode="auto">
          <a:xfrm>
            <a:off x="1084580" y="6737985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4. 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技术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评审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1198880" y="7735570"/>
            <a:ext cx="1958594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前端开发和后端开发人员，根据需求确定技术的可行性。遇到风险较高的需求，会进一步和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PM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进行讨论，采取相应措施。在技术评审后，前端开发和后端开发人员，会给出一个具体的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排期。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265555" y="10092055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5. 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测试用例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评审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1430655" y="10994390"/>
            <a:ext cx="195859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测试开发人员，根据需求细评设计测试用例，并且根据前端开发和后端开发人员排期，给出测试的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排期。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开发</a:t>
            </a:r>
            <a:r>
              <a:rPr lang="zh-CN" dirty="0"/>
              <a:t>流程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6. 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开发和联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调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265555" y="4227195"/>
            <a:ext cx="1945259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开发：前端开发页面，后端开发接口，两个一起并行，前端依赖的数据可以自己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MOCK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生成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假数据。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联调：后端提供接口，前端根据接口文档，测试接口的正确性，保证如期的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功能。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1265555" y="657352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7.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提测和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bug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fix 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1379855" y="7912735"/>
            <a:ext cx="1945259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测试开发工程师按照测试用例，进行功能的测试。前端开发工程师和后端开发工程师，根据测试的缺陷，进行相应的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bug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的定位，然后进行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修复。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1379855" y="10113645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8.UI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走查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 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379855" y="11315700"/>
            <a:ext cx="1945259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UI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设计师进行页面的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UI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走查，这部分只需要前端开发工程师进行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修改。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开发</a:t>
            </a:r>
            <a:r>
              <a:rPr lang="zh-CN" dirty="0"/>
              <a:t>流程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9. Code 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Review</a:t>
            </a:r>
            <a:endParaRPr kumimoji="0" lang="en-US" altLang="zh-CN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265555" y="4227195"/>
            <a:ext cx="1945259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前端开发工程师和后端开发工程师，在进行合并代码的时候，需要同事进行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Code Review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，主要是审查代码的质量和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规范。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1265555" y="626364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10. 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小流量和全流量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 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322705" y="7438390"/>
            <a:ext cx="1933892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小流量：只在部分机器上部署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项目。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全流量：在所有机器上部署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项目。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1379855" y="9474835"/>
            <a:ext cx="634365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11. 线上回归和上线</a:t>
            </a:r>
            <a:r>
              <a:rPr kumimoji="0" lang="zh-CN" altLang="en-US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通知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1379855" y="10798175"/>
            <a:ext cx="195707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测试开发工程师，在项目上线后，需要进行线上功能回归测试，保证线上正常运行。线上回归测试通过后，测试开发工程师发布上线通知。</a:t>
            </a: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(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散花）</a:t>
            </a: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开发</a:t>
            </a:r>
            <a:r>
              <a:rPr lang="zh-CN" dirty="0"/>
              <a:t>流程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Meego</a:t>
            </a:r>
            <a:endParaRPr kumimoji="0" lang="zh-CN" altLang="en-US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935" y="3594735"/>
            <a:ext cx="17855565" cy="81965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 </a:t>
            </a:r>
            <a:r>
              <a:rPr lang="zh-CN" altLang="en-US" dirty="0"/>
              <a:t>实习目的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开发</a:t>
            </a:r>
            <a:r>
              <a:rPr lang="zh-CN" dirty="0"/>
              <a:t>流程</a:t>
            </a:r>
            <a:endParaRPr lang="zh-CN" dirty="0"/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51255" y="2887980"/>
            <a:ext cx="54584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Byte</a:t>
            </a:r>
            <a:r>
              <a:rPr kumimoji="0" lang="en-US" altLang="zh-CN" sz="40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Cycle</a:t>
            </a:r>
            <a:endParaRPr kumimoji="0" lang="en-US" altLang="zh-CN" sz="40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7" name="图片 6" descr="7EFD313864A667F23A442CC4465044C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9505" y="3896360"/>
            <a:ext cx="17667605" cy="7376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XXXXXXXXX"/>
          <p:cNvSpPr txBox="1">
            <a:spLocks noGrp="1"/>
          </p:cNvSpPr>
          <p:nvPr>
            <p:ph type="body" idx="21"/>
          </p:nvPr>
        </p:nvSpPr>
        <p:spPr>
          <a:xfrm>
            <a:off x="3826510" y="5829935"/>
            <a:ext cx="5442585" cy="8877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05 </a:t>
            </a:r>
            <a:r>
              <a:rPr lang="zh-CN" altLang="en-US" dirty="0"/>
              <a:t>问题与</a:t>
            </a:r>
            <a:r>
              <a:rPr lang="zh-CN" altLang="en-US" dirty="0"/>
              <a:t>困难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问题与</a:t>
            </a:r>
            <a:r>
              <a:rPr lang="zh-CN" dirty="0"/>
              <a:t>困难</a:t>
            </a:r>
            <a:endParaRPr lang="zh-CN" dirty="0"/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958850" y="4170680"/>
            <a:ext cx="11009630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1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、沟通能力导致的信息差。（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问题）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    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《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BootCamp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重构》需求中，在需求评审过程中，我和产品经理双方没有进行充分有效的沟通，导致我们双方对需求的理解存在一定的信息差，最后在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BootCamp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考试功能出现了延期，增加了产品上线的风险。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1460" y="3585210"/>
            <a:ext cx="8899525" cy="64744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问题与</a:t>
            </a:r>
            <a:r>
              <a:rPr lang="zh-CN" dirty="0"/>
              <a:t>困难</a:t>
            </a:r>
            <a:endParaRPr lang="zh-CN" dirty="0"/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958850" y="4286885"/>
            <a:ext cx="11431905" cy="895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2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、和第三方人员（例如：魔方）合作的进度较慢。（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问题）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      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在年末的需求《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年度创者者评选》，出现需求无法估时排期的问题。本次需求主要是做一个“投票榜单”，由于字节很多外部</a:t>
            </a: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 </a:t>
            </a:r>
            <a:r>
              <a:rPr kumimoji="0" lang="zh-CN" altLang="en-US" sz="3200" b="1" dirty="0">
                <a:solidFill>
                  <a:srgbClr val="202122"/>
                </a:solidFill>
                <a:latin typeface="Songti SC Bold" panose="02010600040101010101" charset="-122"/>
                <a:ea typeface="Songti SC Bold" panose="02010600040101010101" charset="-122"/>
                <a:sym typeface="+mn-ea"/>
              </a:rPr>
              <a:t>投票打榜活动</a:t>
            </a:r>
            <a:r>
              <a:rPr kumimoji="0" lang="en-US" altLang="zh-CN" sz="3200" b="1" dirty="0">
                <a:solidFill>
                  <a:srgbClr val="202122"/>
                </a:solidFill>
                <a:latin typeface="Songti SC Bold" panose="02010600040101010101" charset="-122"/>
                <a:ea typeface="Songti SC Bold" panose="02010600040101010101" charset="-122"/>
                <a:sym typeface="+mn-ea"/>
              </a:rPr>
              <a:t>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都是依赖“魔方”能力，“魔方”也支撑过千万级别活动。</a:t>
            </a: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 </a:t>
            </a: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    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我们产品经理考虑到复用性和人力成本，决定使用“魔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方”。在“魔方”接入的过程中遇到很多问题。首先，我们主站是内部社区，“魔方”没有成熟的文档应对这种过程。其次，“魔方”</a:t>
            </a: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OnCall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人员态度散漫（乙方），我的态度也比较温和（甲方），导致推进很慢。最后，产品经理没有充分调研魔方的功能，有些定制化需求难以满足。基于以上原因，导致最后进度较慢。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43760" y="5209540"/>
            <a:ext cx="8989060" cy="4523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问题与</a:t>
            </a:r>
            <a:r>
              <a:rPr lang="zh-CN" dirty="0"/>
              <a:t>困难</a:t>
            </a:r>
            <a:endParaRPr lang="zh-CN" dirty="0"/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153160" y="3585210"/>
            <a:ext cx="10053955" cy="67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3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、技术性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的文档沉淀较少。（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问题）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74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      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 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在完成的需求的过程中，也是一个不断学习的过程。例如：开发的过程中，别人代码中可能出现你不会地方，或者项目的技术栈你以前没有接触过，你需要临时快速学习它，并且迅速上手，进行开发。在学习的过程中，或许当时能够明白怎么用，但是过一段时间，可能就会忘记。这也是我做的不好的一个方面，沉淀的技术性的文档比较少，浪费了大量的时间，做重复的工作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5230" y="3585210"/>
            <a:ext cx="8331835" cy="83318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问题与</a:t>
            </a:r>
            <a:r>
              <a:rPr lang="zh-CN" dirty="0"/>
              <a:t>困难</a:t>
            </a:r>
            <a:endParaRPr lang="zh-CN" dirty="0"/>
          </a:p>
        </p:txBody>
      </p:sp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1153160" y="3585210"/>
            <a:ext cx="10572750" cy="67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4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、最大的困难：《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BootCamp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重构》倒排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需求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74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      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 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《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BootCamp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重构》需求是我第一次接触的倒排需求，因为“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BootCamp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”需要全量上线去替代老版，所以为了降低最后上线的风险，采用功能的增量去迭代版本。基本上是三天一迭代，并且在开发的过程中，是没有给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bugfix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排期的。作为新人本身对“</a:t>
            </a:r>
            <a:r>
              <a:rPr kumimoji="0" lang="en-US" altLang="zh-CN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BootCamp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”系统就不太了解，再加上从零开始重构和快速的迭代，还是就是需要复用老版系统一些组件，所以需要阅读大量源代码，最后导致这一个月全勤。深刻的感受到互联网“大厂”的快</a:t>
            </a:r>
            <a:r>
              <a:rPr kumimoji="0" lang="zh-CN" altLang="en-US" sz="3200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节奏。</a:t>
            </a:r>
            <a:endParaRPr kumimoji="0" lang="zh-CN" altLang="en-US" sz="3200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9840" y="3705225"/>
            <a:ext cx="10209530" cy="68021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XXXXXXXXX"/>
          <p:cNvSpPr txBox="1">
            <a:spLocks noGrp="1"/>
          </p:cNvSpPr>
          <p:nvPr>
            <p:ph type="body" idx="21"/>
          </p:nvPr>
        </p:nvSpPr>
        <p:spPr>
          <a:xfrm>
            <a:off x="3826510" y="5829935"/>
            <a:ext cx="5442585" cy="8877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06 </a:t>
            </a:r>
            <a:r>
              <a:rPr lang="zh-CN" altLang="en-US" dirty="0"/>
              <a:t>总结与</a:t>
            </a:r>
            <a:r>
              <a:rPr lang="zh-CN" altLang="en-US" dirty="0"/>
              <a:t>收获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技术和</a:t>
            </a:r>
            <a:r>
              <a:rPr lang="zh-CN" dirty="0"/>
              <a:t>工程</a:t>
            </a:r>
            <a:endParaRPr lang="zh-CN" dirty="0"/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131570" y="2887980"/>
            <a:ext cx="12778105" cy="895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1.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了解项目中一些前沿的技术。</a:t>
            </a: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2.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学习企业内部经过实践，沉淀下来的技术文档。</a:t>
            </a: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3.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坚定追逐新技术、终身学习的信念。</a:t>
            </a:r>
            <a:endParaRPr kumimoji="0" lang="en-US" altLang="zh-CN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en-US" altLang="zh-CN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4.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了解互联网公司产品的开发流程。（从需求</a:t>
            </a: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-&gt;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上线）</a:t>
            </a: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5.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了解如何和同事、产品经理、测试开发工程师和后端工程师进行协调合作，提升自己的沟通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能力。</a:t>
            </a: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6.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提升自己业务解码能力和关系管理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能力。</a:t>
            </a: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3270" y="4548505"/>
            <a:ext cx="5699760" cy="53701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经历</a:t>
            </a:r>
            <a:endParaRPr lang="zh-CN" dirty="0"/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090295" y="3589655"/>
            <a:ext cx="1091374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1.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认识一群非常优秀的人，做一些有趣的事情。（拍掘金宣传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片）</a:t>
            </a: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2. 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开拓自己的眼界，涉猎以前空白的领域，学习新的</a:t>
            </a:r>
            <a:r>
              <a:rPr kumimoji="0"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</a:rPr>
              <a:t>事物。</a:t>
            </a:r>
            <a:endParaRPr kumimoji="0"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</a:endParaRPr>
          </a:p>
        </p:txBody>
      </p:sp>
      <p:pic>
        <p:nvPicPr>
          <p:cNvPr id="3" name="图片 2" descr="63D90B63F52FB6F7D9ACDD1F374964D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5570" y="1121410"/>
            <a:ext cx="10038080" cy="7243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55" y="7102475"/>
            <a:ext cx="9144000" cy="5162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5306060" cy="819785"/>
          </a:xfrm>
          <a:prstGeom prst="rect">
            <a:avLst/>
          </a:prstGeom>
        </p:spPr>
        <p:txBody>
          <a:bodyPr/>
          <a:p>
            <a:pPr algn="l"/>
            <a:r>
              <a:rPr lang="zh-CN" dirty="0"/>
              <a:t>经历</a:t>
            </a:r>
            <a:endParaRPr lang="zh-CN" dirty="0"/>
          </a:p>
        </p:txBody>
      </p:sp>
      <p:pic>
        <p:nvPicPr>
          <p:cNvPr id="6" name="图片 5" descr="7D7FB17BA49378A4536D71C877E16B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3525" y="762000"/>
            <a:ext cx="9144000" cy="12192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dirty="0"/>
              <a:t>实习目的</a:t>
            </a:r>
            <a:endParaRPr 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551940" y="4445636"/>
            <a:ext cx="15488920" cy="68726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1、体会一下学术界和工业界的差异，感受一下工业界前沿的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事物。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2、将理论融于实践，提高自己工程方面的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能力。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、体会一下互联网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“大厂”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快节奏的生活，提前感受一下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压力。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4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、互联网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“大厂”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是一个更高的平台，更高的起点。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5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Helvetica Neue" panose="02000503000000020004"/>
              </a:rPr>
              <a:t>、认识更多的有趣的人，了解更多的有趣的事。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Helvetica Neue" panose="020005030000000200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51940" y="2864485"/>
            <a:ext cx="23749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202122"/>
                </a:solidFill>
                <a:effectLst/>
                <a:uFillTx/>
                <a:latin typeface="Songti SC" panose="02010600040101010101" charset="-122"/>
                <a:ea typeface="Songti SC" panose="02010600040101010101" charset="-122"/>
                <a:cs typeface="+mn-cs"/>
                <a:sym typeface="Helvetica Neue" panose="02000503000000020004"/>
              </a:rPr>
              <a:t>个人目的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202122"/>
              </a:solidFill>
              <a:effectLst/>
              <a:uFillTx/>
              <a:latin typeface="Songti SC" panose="02010600040101010101" charset="-122"/>
              <a:ea typeface="Songti SC" panose="02010600040101010101" charset="-122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Xxxxxxxxxx"/>
          <p:cNvSpPr txBox="1">
            <a:spLocks noGrp="1"/>
          </p:cNvSpPr>
          <p:nvPr>
            <p:ph type="body" idx="21"/>
          </p:nvPr>
        </p:nvSpPr>
        <p:spPr>
          <a:xfrm>
            <a:off x="958850" y="1142365"/>
            <a:ext cx="7641590" cy="950595"/>
          </a:xfrm>
          <a:prstGeom prst="rect">
            <a:avLst/>
          </a:prstGeom>
        </p:spPr>
        <p:txBody>
          <a:bodyPr/>
          <a:p>
            <a:pPr algn="l"/>
            <a:r>
              <a:rPr lang="zh-CN" dirty="0">
                <a:solidFill>
                  <a:srgbClr val="163A95"/>
                </a:solidFill>
              </a:rPr>
              <a:t>代码不止，</a:t>
            </a:r>
            <a:r>
              <a:rPr lang="zh-CN" dirty="0">
                <a:solidFill>
                  <a:srgbClr val="5AB4C1"/>
                </a:solidFill>
              </a:rPr>
              <a:t>掘金不停！！！</a:t>
            </a:r>
            <a:endParaRPr lang="zh-CN" dirty="0">
              <a:solidFill>
                <a:srgbClr val="5AB4C1"/>
              </a:solidFill>
            </a:endParaRPr>
          </a:p>
        </p:txBody>
      </p:sp>
      <p:pic>
        <p:nvPicPr>
          <p:cNvPr id="2" name="图片 1" descr="6369F6D33B348B790ACB5D1B5C4B89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9470" y="2396490"/>
            <a:ext cx="14481175" cy="94919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HANKS"/>
          <p:cNvSpPr txBox="1">
            <a:spLocks noGrp="1"/>
          </p:cNvSpPr>
          <p:nvPr>
            <p:ph type="body" idx="21"/>
          </p:nvPr>
        </p:nvSpPr>
        <p:spPr>
          <a:xfrm>
            <a:off x="4117717" y="6081748"/>
            <a:ext cx="5120069" cy="155250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dirty="0"/>
              <a:t>实习目的</a:t>
            </a:r>
            <a:endParaRPr 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551940" y="4672013"/>
            <a:ext cx="15488920" cy="20713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02122"/>
                </a:solidFill>
                <a:effectLst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1、掌握更多的技能，作为毕业要求的支撑。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02122"/>
              </a:solidFill>
              <a:effectLst/>
              <a:uFillTx/>
              <a:latin typeface="Times New Roman" panose="02020603050405020304" charset="0"/>
              <a:ea typeface="宋体-简" panose="02010600040101010101" charset="-122"/>
              <a:cs typeface="+mn-cs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02122"/>
              </a:solidFill>
              <a:effectLst/>
              <a:uFillTx/>
              <a:latin typeface="Times New Roman" panose="02020603050405020304" charset="0"/>
              <a:ea typeface="宋体-简" panose="02010600040101010101" charset="-122"/>
              <a:cs typeface="+mn-cs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02122"/>
              </a:solidFill>
              <a:effectLst/>
              <a:uFillTx/>
              <a:latin typeface="Times New Roman" panose="02020603050405020304" charset="0"/>
              <a:ea typeface="宋体-简" panose="02010600040101010101" charset="-122"/>
              <a:cs typeface="+mn-cs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02122"/>
                </a:solidFill>
                <a:effectLst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2、提升作为软件开发者的综合素质和能力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宋体" charset="0"/>
                <a:ea typeface="宋体" charset="0"/>
                <a:cs typeface="+mn-cs"/>
                <a:sym typeface="Helvetica Neue" panose="02000503000000020004"/>
              </a:rPr>
              <a:t>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宋体" charset="0"/>
              <a:ea typeface="宋体" charset="0"/>
              <a:cs typeface="+mn-cs"/>
              <a:sym typeface="Helvetica Neue" panose="020005030000000200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51940" y="2864485"/>
            <a:ext cx="23749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202122"/>
                </a:solidFill>
                <a:effectLst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学</a:t>
            </a: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rgbClr val="202122"/>
                </a:solidFill>
                <a:effectLst/>
                <a:uFillTx/>
                <a:latin typeface="Songti SC" panose="02010600040101010101" charset="-122"/>
                <a:ea typeface="Songti SC" panose="02010600040101010101" charset="-122"/>
                <a:cs typeface="+mn-cs"/>
                <a:sym typeface="Helvetica Neue" panose="02000503000000020004"/>
              </a:rPr>
              <a:t>校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202122"/>
                </a:solidFill>
                <a:effectLst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目的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202122"/>
              </a:solidFill>
              <a:effectLst/>
              <a:uFillTx/>
              <a:latin typeface="Times New Roman" panose="02020603050405020304" charset="0"/>
              <a:ea typeface="宋体-简" panose="02010600040101010101" charset="-122"/>
              <a:cs typeface="+mn-cs"/>
              <a:sym typeface="Helvetica Neue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8280" y="4397375"/>
            <a:ext cx="3762375" cy="52882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64320" y="8701723"/>
            <a:ext cx="2286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XXXXXXXXX"/>
          <p:cNvSpPr txBox="1">
            <a:spLocks noGrp="1"/>
          </p:cNvSpPr>
          <p:nvPr>
            <p:ph type="body" idx="21"/>
          </p:nvPr>
        </p:nvSpPr>
        <p:spPr>
          <a:xfrm>
            <a:off x="3826510" y="5829935"/>
            <a:ext cx="7228205" cy="10566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02 </a:t>
            </a:r>
            <a:r>
              <a:rPr lang="zh-CN" altLang="en-US" dirty="0"/>
              <a:t>单位和</a:t>
            </a:r>
            <a:r>
              <a:rPr lang="zh-CN" altLang="en-US" dirty="0"/>
              <a:t>产品简介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企业简介</a:t>
            </a:r>
            <a:endParaRPr 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3" y="4118988"/>
            <a:ext cx="11946540" cy="492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3669472" y="3965875"/>
            <a:ext cx="9837891" cy="1753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202122"/>
                </a:solidFill>
                <a:uFillTx/>
                <a:latin typeface="Songti SC Bold" panose="02010600040101010101" charset="-122"/>
                <a:ea typeface="Songti SC Bold" panose="02010600040101010101" charset="-122"/>
              </a:rPr>
              <a:t>企业</a:t>
            </a:r>
            <a:r>
              <a:rPr lang="zh-CN" altLang="en-US" b="1" i="0" dirty="0">
                <a:solidFill>
                  <a:srgbClr val="202122"/>
                </a:solidFill>
                <a:effectLst/>
                <a:uFillTx/>
                <a:latin typeface="Songti SC Bold" panose="02010600040101010101" charset="-122"/>
                <a:ea typeface="Songti SC Bold" panose="02010600040101010101" charset="-122"/>
              </a:rPr>
              <a:t>简介：</a:t>
            </a:r>
            <a:r>
              <a:rPr lang="zh-CN" altLang="en-US" i="0" dirty="0">
                <a:solidFill>
                  <a:srgbClr val="202122"/>
                </a:solidFill>
                <a:effectLst/>
                <a:uFillTx/>
                <a:latin typeface="Times New Roman" panose="02020603050405020304" charset="0"/>
                <a:ea typeface="宋体-简" panose="02010600040101010101" charset="-122"/>
              </a:rPr>
              <a:t>北京字节跳动科技有限公司，简称字节跳动，</a:t>
            </a:r>
            <a:r>
              <a:rPr lang="zh-CN" altLang="en-US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是一家位于</a:t>
            </a:r>
            <a:endParaRPr lang="en-US" altLang="zh-CN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中国北京的跨国、互联网技术公司，成立于</a:t>
            </a:r>
            <a:r>
              <a:rPr lang="en-US" altLang="zh-CN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2012</a:t>
            </a:r>
            <a:r>
              <a:rPr lang="zh-CN" altLang="en-US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年</a:t>
            </a:r>
            <a:r>
              <a:rPr lang="en-US" altLang="zh-CN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3</a:t>
            </a:r>
            <a:r>
              <a:rPr lang="zh-CN" altLang="en-US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月，旗下有产品</a:t>
            </a:r>
            <a:endParaRPr lang="en-US" altLang="zh-CN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今日头条和抖音（及其海外版本</a:t>
            </a:r>
            <a:r>
              <a:rPr lang="en-US" altLang="zh-CN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TikTok</a:t>
            </a:r>
            <a:r>
              <a:rPr lang="zh-CN" altLang="en-US" dirty="0">
                <a:solidFill>
                  <a:srgbClr val="202122"/>
                </a:solidFill>
                <a:uFillTx/>
                <a:latin typeface="Times New Roman" panose="02020603050405020304" charset="0"/>
                <a:ea typeface="宋体-简" panose="02010600040101010101" charset="-122"/>
              </a:rPr>
              <a:t>）、西瓜视频等。</a:t>
            </a:r>
            <a:endParaRPr lang="zh-CN" altLang="en-US" dirty="0">
              <a:solidFill>
                <a:srgbClr val="202122"/>
              </a:solidFill>
              <a:uFillTx/>
              <a:latin typeface="Times New Roman" panose="02020603050405020304" charset="0"/>
              <a:ea typeface="宋体-简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68837" y="5998210"/>
            <a:ext cx="9837891" cy="645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Songti SC Bold" panose="02010600040101010101" charset="-122"/>
              </a:rPr>
              <a:t>企业网址：</a:t>
            </a:r>
            <a:r>
              <a:rPr lang="en-US" altLang="zh-CN" b="1" dirty="0">
                <a:solidFill>
                  <a:srgbClr val="202122"/>
                </a:solidFill>
                <a:uFillTx/>
                <a:latin typeface="Times New Roman Bold" panose="02020603050405020304" charset="0"/>
                <a:ea typeface="Songti SC Bold" panose="02010600040101010101" charset="-122"/>
              </a:rPr>
              <a:t>https://www.bytedance.com/</a:t>
            </a:r>
            <a:endParaRPr lang="en-US" altLang="zh-CN" b="1" dirty="0">
              <a:solidFill>
                <a:srgbClr val="202122"/>
              </a:solidFill>
              <a:uFillTx/>
              <a:latin typeface="Times New Roman Bold" panose="02020603050405020304" charset="0"/>
              <a:ea typeface="Songti SC Bold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669472" y="7289165"/>
            <a:ext cx="10064468" cy="1753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202122"/>
                </a:solidFill>
                <a:latin typeface="Songti SC Bold" panose="02010600040101010101" charset="-122"/>
                <a:ea typeface="Songti SC Bold" panose="02010600040101010101" charset="-122"/>
              </a:rPr>
              <a:t>企业人数：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8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月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12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日，字节跳动启动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2022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届校园招聘，为大学生开放超过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8000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个就业岗位，这一数字创下字节跳动校园招聘规模历年新高。截至目前，字节跳动全球员工数已超过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11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Times New Roman" panose="02020603050405020304" charset="0"/>
                <a:ea typeface="宋体-简" panose="02010600040101010101" charset="-122"/>
              </a:rPr>
              <a:t>万人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dirty="0"/>
              <a:t>字节范</a:t>
            </a:r>
            <a:r>
              <a:rPr lang="zh-CN" dirty="0"/>
              <a:t>儿</a:t>
            </a:r>
            <a:endParaRPr 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" y="3213100"/>
            <a:ext cx="15991840" cy="898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445" y="5780405"/>
            <a:ext cx="3850005" cy="38500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Xxxxxxxxx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单位简介</a:t>
            </a:r>
            <a:endParaRPr 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513840" y="2916555"/>
            <a:ext cx="18981420" cy="8227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单位名称：产品研发和工程架构部部门</a:t>
            </a:r>
            <a:r>
              <a:rPr lang="en-US" altLang="zh-CN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 - ByteTech</a:t>
            </a:r>
            <a:endParaRPr lang="en-US" altLang="zh-CN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  <a:sym typeface="+mn-ea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  <a:sym typeface="+mn-ea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i="0" baseline="0" noProof="0" dirty="0">
              <a:ln>
                <a:noFill/>
              </a:ln>
              <a:solidFill>
                <a:srgbClr val="202122"/>
              </a:solidFill>
              <a:effectLst/>
              <a:uLnTx/>
              <a:uFillTx/>
              <a:latin typeface="Times New Roman" panose="02020603050405020304" charset="0"/>
              <a:ea typeface="宋体-简" panose="02010600040101010101" charset="-122"/>
              <a:cs typeface="+mn-cs"/>
              <a:sym typeface="+mn-ea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单位简介：</a:t>
            </a:r>
            <a:endParaRPr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  <a:sym typeface="+mn-ea"/>
            </a:endParaRPr>
          </a:p>
          <a:p>
            <a:pPr marL="457200" marR="0" indent="-4572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产品研发：负责全球用户产品，如今日头条、抖音、西瓜视频、helo等多款明星产品的研发维护，和各类新业务，如教育、电商、轻颜、剪映等产品的研发工作。</a:t>
            </a:r>
            <a:endParaRPr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  <a:sym typeface="+mn-ea"/>
            </a:endParaRPr>
          </a:p>
          <a:p>
            <a:pPr marL="457200" marR="0" indent="-4572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202122"/>
                </a:solidFill>
                <a:latin typeface="Times New Roman" panose="02020603050405020304" charset="0"/>
                <a:ea typeface="宋体-简" panose="02010600040101010101" charset="-122"/>
                <a:sym typeface="+mn-ea"/>
              </a:rPr>
              <a:t>基础架构：支持字节跳动的基础设施构建，为字节跳动业务和中台体系提供存储、计算、研发效率体系支撑。积极拥抱开源和创新的软硬件架构，为整个公司的发展保驾护航。</a:t>
            </a:r>
            <a:endParaRPr lang="zh-CN" altLang="en-US" sz="3200" dirty="0">
              <a:solidFill>
                <a:srgbClr val="202122"/>
              </a:solidFill>
              <a:latin typeface="Times New Roman" panose="02020603050405020304" charset="0"/>
              <a:ea typeface="宋体-简" panose="02010600040101010101" charset="-122"/>
              <a:sym typeface="+mn-ea"/>
            </a:endParaRPr>
          </a:p>
          <a:p>
            <a:pPr marL="457200" marR="0" indent="-4572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i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安全与风</a:t>
            </a:r>
            <a:r>
              <a:rPr kumimoji="0" lang="zh-CN" altLang="en-US" sz="3200" i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控：负责字节跳动信息安全与业务风控的建设、规划和管理工作，致力于为亿万用户的数据安全保驾护航，为字节跳动的每一位用户打造健康自由交流的防护盾。</a:t>
            </a:r>
            <a:endParaRPr kumimoji="0" lang="zh-CN" altLang="en-US" sz="3200" i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宋体-简" panose="02010600040101010101" charset="-122"/>
              <a:cs typeface="+mn-cs"/>
              <a:sym typeface="Helvetica Neue" panose="02000503000000020004"/>
            </a:endParaRPr>
          </a:p>
          <a:p>
            <a:pPr marL="457200" marR="0" indent="-45720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i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宋体-简" panose="02010600040101010101" charset="-122"/>
              <a:cs typeface="+mn-cs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i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宋体-简" panose="02010600040101010101" charset="-122"/>
              <a:cs typeface="+mn-cs"/>
              <a:sym typeface="Helvetica Neue" panose="020005030000000200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职</a:t>
            </a:r>
            <a:r>
              <a:rPr kumimoji="0" lang="en-US" altLang="zh-CN" sz="3200" i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        </a:t>
            </a:r>
            <a:r>
              <a:rPr kumimoji="0" lang="zh-CN" altLang="en-US" sz="3200" i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位：</a:t>
            </a:r>
            <a:r>
              <a:rPr kumimoji="0" lang="en-US" altLang="zh-CN" sz="3200" i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ByteTech</a:t>
            </a:r>
            <a:r>
              <a:rPr kumimoji="0" lang="zh-CN" altLang="en-US" sz="3200" i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宋体-简" panose="02010600040101010101" charset="-122"/>
                <a:cs typeface="+mn-cs"/>
                <a:sym typeface="Helvetica Neue" panose="02000503000000020004"/>
              </a:rPr>
              <a:t>前端开发工程师</a:t>
            </a:r>
            <a:endParaRPr kumimoji="0" lang="zh-CN" altLang="en-US" sz="3200" i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charset="0"/>
              <a:ea typeface="宋体-简" panose="02010600040101010101" charset="-122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4395</Words>
  <Application>WPS 演示</Application>
  <PresentationFormat>自定义</PresentationFormat>
  <Paragraphs>323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1" baseType="lpstr">
      <vt:lpstr>Arial</vt:lpstr>
      <vt:lpstr>宋体</vt:lpstr>
      <vt:lpstr>Wingdings</vt:lpstr>
      <vt:lpstr>Helvetica Neue</vt:lpstr>
      <vt:lpstr>Helvetica Neue Medium</vt:lpstr>
      <vt:lpstr>宋体</vt:lpstr>
      <vt:lpstr>汉仪书宋二KW</vt:lpstr>
      <vt:lpstr>Songti SC Regular</vt:lpstr>
      <vt:lpstr>Songti SC</vt:lpstr>
      <vt:lpstr>Times New Roman</vt:lpstr>
      <vt:lpstr>宋体-简</vt:lpstr>
      <vt:lpstr>Songti SC Bold</vt:lpstr>
      <vt:lpstr>Times New Roman Bold</vt:lpstr>
      <vt:lpstr>Calibri</vt:lpstr>
      <vt:lpstr>Helvetica Neue</vt:lpstr>
      <vt:lpstr>微软雅黑</vt:lpstr>
      <vt:lpstr>汉仪旗黑</vt:lpstr>
      <vt:lpstr>华文宋体</vt:lpstr>
      <vt:lpstr>Arial Unicode MS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mayn</dc:creator>
  <cp:lastModifiedBy>Hide on bush</cp:lastModifiedBy>
  <cp:revision>22</cp:revision>
  <dcterms:created xsi:type="dcterms:W3CDTF">2022-04-30T01:42:02Z</dcterms:created>
  <dcterms:modified xsi:type="dcterms:W3CDTF">2022-04-30T01:42:02Z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2052-3.9.4.6407</vt:lpwstr>
  </property>
</Properties>
</file>